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2"/>
  </p:notesMasterIdLst>
  <p:sldIdLst>
    <p:sldId id="256" r:id="rId2"/>
    <p:sldId id="282" r:id="rId3"/>
    <p:sldId id="1080" r:id="rId4"/>
    <p:sldId id="1092" r:id="rId5"/>
    <p:sldId id="1091" r:id="rId6"/>
    <p:sldId id="602" r:id="rId7"/>
    <p:sldId id="273" r:id="rId8"/>
    <p:sldId id="274" r:id="rId9"/>
    <p:sldId id="275" r:id="rId10"/>
    <p:sldId id="276"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1080"/>
            <p14:sldId id="1092"/>
            <p14:sldId id="1091"/>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29" autoAdjust="0"/>
    <p:restoredTop sz="96447" autoAdjust="0"/>
  </p:normalViewPr>
  <p:slideViewPr>
    <p:cSldViewPr snapToGrid="0">
      <p:cViewPr varScale="1">
        <p:scale>
          <a:sx n="115" d="100"/>
          <a:sy n="115" d="100"/>
        </p:scale>
        <p:origin x="1488" y="186"/>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2024-04-12</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err="1">
                <a:solidFill>
                  <a:schemeClr val="bg1"/>
                </a:solidFill>
                <a:latin typeface="Constantia" panose="02030602050306030303" pitchFamily="18" charset="0"/>
                <a:cs typeface="Arial" pitchFamily="34" charset="0"/>
              </a:rPr>
              <a:t>ece</a:t>
            </a:r>
            <a:r>
              <a:rPr lang="en-US" sz="2000" cap="small" baseline="0" dirty="0">
                <a:solidFill>
                  <a:schemeClr val="bg1"/>
                </a:solidFill>
                <a:latin typeface="Constantia" panose="02030602050306030303" pitchFamily="18" charset="0"/>
                <a:cs typeface="Arial" pitchFamily="34" charset="0"/>
              </a:rPr>
              <a:t> 204</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Numerical methods</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35696"/>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CA" smtClean="0"/>
              <a:t>Approximating the value of an expression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CA" smtClean="0"/>
              <a:t>Approximating the value of an expression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CA" smtClean="0"/>
              <a:t>Approximating the value of an expression</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CA" smtClean="0"/>
              <a:t>Approximating the value of an expression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CA" smtClean="0"/>
              <a:t>Approximating the value of an expression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CA" smtClean="0"/>
              <a:t>Approximating the value of an expression</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CA" smtClean="0"/>
              <a:t>Approximating the value of an expression</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smtClean="0"/>
              <a:t>Approximating the value of an expression</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CA" smtClean="0"/>
              <a:t>Approximating the value of an expression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CA" smtClean="0"/>
              <a:t>Approximating the value of an expression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CA" smtClean="0"/>
              <a:t>Approximating the value of an expression</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Approximating the value</a:t>
            </a:r>
            <a:br>
              <a:rPr lang="en-US" dirty="0"/>
            </a:br>
            <a:r>
              <a:rPr lang="en-US" dirty="0"/>
              <a:t>of an expression</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8" name="Audio 7">
            <a:hlinkClick r:id="" action="ppaction://media"/>
            <a:extLst>
              <a:ext uri="{FF2B5EF4-FFF2-40B4-BE49-F238E27FC236}">
                <a16:creationId xmlns:a16="http://schemas.microsoft.com/office/drawing/2014/main" id="{6C692B7D-8E52-4115-9615-DAC573FBB3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13383"/>
    </mc:Choice>
    <mc:Fallback xmlns="">
      <p:transition spd="slow" advTm="13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err="1"/>
              <a:t>ece</a:t>
            </a:r>
            <a:r>
              <a:rPr lang="en-CA" dirty="0"/>
              <a:t> 204 </a:t>
            </a:r>
            <a:r>
              <a:rPr lang="en-CA" i="1" dirty="0"/>
              <a:t>Numerical methods</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CA" smtClean="0"/>
              <a:t>Approximating the value of an expression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10</a:t>
            </a:fld>
            <a:endParaRPr lang="en-CA"/>
          </a:p>
        </p:txBody>
      </p:sp>
      <p:pic>
        <p:nvPicPr>
          <p:cNvPr id="7" name="Audio 6">
            <a:hlinkClick r:id="" action="ppaction://media"/>
            <a:extLst>
              <a:ext uri="{FF2B5EF4-FFF2-40B4-BE49-F238E27FC236}">
                <a16:creationId xmlns:a16="http://schemas.microsoft.com/office/drawing/2014/main" id="{552E99E1-BF8D-4AB8-B73F-CB7EA44F3D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802"/>
    </mc:Choice>
    <mc:Fallback xmlns="">
      <p:transition spd="slow" advTm="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7587842" cy="4525963"/>
          </a:xfrm>
        </p:spPr>
        <p:txBody>
          <a:bodyPr/>
          <a:lstStyle/>
          <a:p>
            <a:r>
              <a:rPr lang="en-US" dirty="0"/>
              <a:t>In this topic, we will</a:t>
            </a:r>
          </a:p>
          <a:p>
            <a:pPr lvl="1"/>
            <a:r>
              <a:rPr lang="en-US" dirty="0"/>
              <a:t>Describe what will be covered in the next topic</a:t>
            </a:r>
          </a:p>
          <a:p>
            <a:pPr lvl="2"/>
            <a:r>
              <a:rPr lang="en-US" dirty="0"/>
              <a:t>Evaluating a polynomial</a:t>
            </a:r>
          </a:p>
          <a:p>
            <a:pPr lvl="2"/>
            <a:r>
              <a:rPr lang="en-US" dirty="0"/>
              <a:t>Given periodic samples of of an actual function:</a:t>
            </a:r>
          </a:p>
          <a:p>
            <a:pPr lvl="3"/>
            <a:r>
              <a:rPr lang="en-US" dirty="0"/>
              <a:t>Estimate the value at a point</a:t>
            </a:r>
          </a:p>
          <a:p>
            <a:pPr lvl="3"/>
            <a:r>
              <a:rPr lang="en-US" dirty="0"/>
              <a:t>Estimate the derivative at a point</a:t>
            </a:r>
          </a:p>
          <a:p>
            <a:pPr lvl="3"/>
            <a:r>
              <a:rPr lang="en-US" dirty="0"/>
              <a:t>Estimate the integral over an interval</a:t>
            </a:r>
          </a:p>
          <a:p>
            <a:pPr lvl="1"/>
            <a:r>
              <a:rPr lang="en-US" dirty="0"/>
              <a:t>Introduce the idea that these samples may either be exact or samples that are combined with random errors</a:t>
            </a:r>
          </a:p>
          <a:p>
            <a:pPr lvl="1"/>
            <a:r>
              <a:rPr lang="en-US" dirty="0"/>
              <a:t>Describe how we will use different approaches in each case</a:t>
            </a:r>
          </a:p>
        </p:txBody>
      </p:sp>
      <p:sp>
        <p:nvSpPr>
          <p:cNvPr id="4" name="Footer Placeholder 3"/>
          <p:cNvSpPr>
            <a:spLocks noGrp="1"/>
          </p:cNvSpPr>
          <p:nvPr>
            <p:ph type="ftr" sz="quarter" idx="11"/>
          </p:nvPr>
        </p:nvSpPr>
        <p:spPr/>
        <p:txBody>
          <a:bodyPr/>
          <a:lstStyle/>
          <a:p>
            <a:r>
              <a:rPr lang="en-CA" smtClean="0"/>
              <a:t>Approximating the value of an expression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9" name="Audio 8">
            <a:hlinkClick r:id="" action="ppaction://media"/>
            <a:extLst>
              <a:ext uri="{FF2B5EF4-FFF2-40B4-BE49-F238E27FC236}">
                <a16:creationId xmlns:a16="http://schemas.microsoft.com/office/drawing/2014/main" id="{C225BB85-4C5D-4AFB-8011-6716B874C7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51717"/>
    </mc:Choice>
    <mc:Fallback xmlns="">
      <p:transition spd="slow" advTm="51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Approximating the value of an expression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We start with approximating the value of a polynomial at a point</a:t>
            </a:r>
          </a:p>
          <a:p>
            <a:r>
              <a:rPr lang="en-US" dirty="0"/>
              <a:t>For the next three topics, we are sampling an actual value in either space or time represented by </a:t>
            </a:r>
            <a:r>
              <a:rPr lang="en-US" i="1" dirty="0">
                <a:latin typeface="Times New Roman" panose="02020603050405020304" pitchFamily="18" charset="0"/>
              </a:rPr>
              <a:t>f</a:t>
            </a:r>
            <a:r>
              <a:rPr lang="en-US" dirty="0">
                <a:latin typeface="Times New Roman" panose="02020603050405020304" pitchFamily="18" charset="0"/>
              </a:rPr>
              <a:t> (</a:t>
            </a:r>
            <a:r>
              <a:rPr lang="en-US" i="1" dirty="0">
                <a:latin typeface="Times New Roman" panose="02020603050405020304" pitchFamily="18" charset="0"/>
              </a:rPr>
              <a:t>x</a:t>
            </a:r>
            <a:r>
              <a:rPr lang="en-US" dirty="0">
                <a:latin typeface="Times New Roman" panose="02020603050405020304" pitchFamily="18" charset="0"/>
              </a:rPr>
              <a:t>)</a:t>
            </a:r>
            <a:r>
              <a:rPr lang="en-US" dirty="0"/>
              <a:t> and </a:t>
            </a:r>
            <a:r>
              <a:rPr lang="en-US" i="1" dirty="0">
                <a:latin typeface="Times New Roman" panose="02020603050405020304" pitchFamily="18" charset="0"/>
              </a:rPr>
              <a:t>y</a:t>
            </a:r>
            <a:r>
              <a:rPr lang="en-US" dirty="0">
                <a:latin typeface="Times New Roman" panose="02020603050405020304" pitchFamily="18" charset="0"/>
              </a:rPr>
              <a:t>(</a:t>
            </a:r>
            <a:r>
              <a:rPr lang="en-US" i="1" dirty="0">
                <a:latin typeface="Times New Roman" panose="02020603050405020304" pitchFamily="18" charset="0"/>
              </a:rPr>
              <a:t>t</a:t>
            </a:r>
            <a:r>
              <a:rPr lang="en-US" dirty="0">
                <a:latin typeface="Times New Roman" panose="02020603050405020304" pitchFamily="18" charset="0"/>
              </a:rPr>
              <a:t>)</a:t>
            </a:r>
            <a:r>
              <a:rPr lang="en-US" dirty="0"/>
              <a:t> </a:t>
            </a:r>
          </a:p>
          <a:p>
            <a:pPr lvl="1"/>
            <a:r>
              <a:rPr lang="en-US" dirty="0"/>
              <a:t>We will sample these functions at equally spaced points</a:t>
            </a:r>
          </a:p>
          <a:p>
            <a:pPr marL="0" indent="0" algn="ctr">
              <a:buNone/>
            </a:pP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 = </a:t>
            </a:r>
            <a:r>
              <a:rPr lang="en-US" i="1" dirty="0">
                <a:latin typeface="Times New Roman" panose="02020603050405020304" pitchFamily="18" charset="0"/>
              </a:rPr>
              <a:t>x</a:t>
            </a:r>
            <a:r>
              <a:rPr lang="en-US" baseline="-25000" dirty="0">
                <a:latin typeface="Times New Roman" panose="02020603050405020304" pitchFamily="18" charset="0"/>
              </a:rPr>
              <a:t>0</a:t>
            </a:r>
            <a:r>
              <a:rPr lang="en-US" dirty="0">
                <a:latin typeface="Times New Roman" panose="02020603050405020304" pitchFamily="18" charset="0"/>
              </a:rPr>
              <a:t> + </a:t>
            </a:r>
            <a:r>
              <a:rPr lang="en-US" i="1" dirty="0" err="1">
                <a:latin typeface="Times New Roman" panose="02020603050405020304" pitchFamily="18" charset="0"/>
              </a:rPr>
              <a:t>kh</a:t>
            </a:r>
            <a:r>
              <a:rPr lang="en-US" dirty="0">
                <a:latin typeface="Times New Roman" panose="02020603050405020304" pitchFamily="18" charset="0"/>
              </a:rPr>
              <a:t> </a:t>
            </a:r>
            <a:r>
              <a:rPr lang="en-US" dirty="0"/>
              <a:t>or </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dirty="0">
                <a:latin typeface="Times New Roman" panose="02020603050405020304" pitchFamily="18" charset="0"/>
              </a:rPr>
              <a:t> = </a:t>
            </a:r>
            <a:r>
              <a:rPr lang="en-US" i="1" dirty="0">
                <a:latin typeface="Times New Roman" panose="02020603050405020304" pitchFamily="18" charset="0"/>
              </a:rPr>
              <a:t>t</a:t>
            </a:r>
            <a:r>
              <a:rPr lang="en-US" baseline="-25000" dirty="0">
                <a:latin typeface="Times New Roman" panose="02020603050405020304" pitchFamily="18" charset="0"/>
              </a:rPr>
              <a:t>0</a:t>
            </a:r>
            <a:r>
              <a:rPr lang="en-US" dirty="0">
                <a:latin typeface="Times New Roman" panose="02020603050405020304" pitchFamily="18" charset="0"/>
              </a:rPr>
              <a:t> + </a:t>
            </a:r>
            <a:r>
              <a:rPr lang="en-US" i="1" dirty="0" err="1">
                <a:latin typeface="Times New Roman" panose="02020603050405020304" pitchFamily="18" charset="0"/>
              </a:rPr>
              <a:t>k</a:t>
            </a:r>
            <a:r>
              <a:rPr lang="en-US" dirty="0" err="1">
                <a:latin typeface="Symbol" panose="05050102010706020507" pitchFamily="18" charset="2"/>
              </a:rPr>
              <a:t>D</a:t>
            </a:r>
            <a:r>
              <a:rPr lang="en-US" i="1" dirty="0" err="1">
                <a:latin typeface="Times New Roman" panose="02020603050405020304" pitchFamily="18" charset="0"/>
              </a:rPr>
              <a:t>t</a:t>
            </a:r>
            <a:endParaRPr lang="en-US" dirty="0"/>
          </a:p>
          <a:p>
            <a:pPr lvl="1"/>
            <a:r>
              <a:rPr lang="en-US" dirty="0"/>
              <a:t>If we are describing the exact value of the functions,</a:t>
            </a:r>
            <a:br>
              <a:rPr lang="en-US" dirty="0"/>
            </a:br>
            <a:r>
              <a:rPr lang="en-US" dirty="0"/>
              <a:t>		we will write it as</a:t>
            </a:r>
          </a:p>
          <a:p>
            <a:pPr marL="0" indent="0" algn="ctr">
              <a:buNone/>
            </a:pPr>
            <a:r>
              <a:rPr lang="en-US" dirty="0">
                <a:latin typeface="Times New Roman" panose="02020603050405020304" pitchFamily="18" charset="0"/>
              </a:rPr>
              <a:t>(</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 </a:t>
            </a:r>
            <a:r>
              <a:rPr lang="en-US" i="1" dirty="0">
                <a:latin typeface="Times New Roman" panose="02020603050405020304" pitchFamily="18" charset="0"/>
              </a:rPr>
              <a:t>f </a:t>
            </a:r>
            <a:r>
              <a:rPr lang="en-US" dirty="0">
                <a:latin typeface="Times New Roman" panose="02020603050405020304" pitchFamily="18" charset="0"/>
              </a:rPr>
              <a:t>(</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a:t>
            </a:r>
            <a:r>
              <a:rPr lang="en-US" dirty="0"/>
              <a:t> or </a:t>
            </a: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dirty="0">
                <a:latin typeface="Times New Roman" panose="02020603050405020304" pitchFamily="18" charset="0"/>
              </a:rPr>
              <a:t>, </a:t>
            </a:r>
            <a:r>
              <a:rPr lang="en-US" i="1" dirty="0">
                <a:latin typeface="Times New Roman" panose="02020603050405020304" pitchFamily="18" charset="0"/>
              </a:rPr>
              <a:t>y</a:t>
            </a: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dirty="0">
                <a:latin typeface="Times New Roman" panose="02020603050405020304" pitchFamily="18" charset="0"/>
              </a:rPr>
              <a:t>))</a:t>
            </a:r>
            <a:endParaRPr lang="en-US" dirty="0"/>
          </a:p>
          <a:p>
            <a:pPr lvl="1"/>
            <a:r>
              <a:rPr lang="en-US" dirty="0"/>
              <a:t>If we are sampling the value with a random error,</a:t>
            </a:r>
            <a:br>
              <a:rPr lang="en-US" dirty="0"/>
            </a:br>
            <a:r>
              <a:rPr lang="en-US" dirty="0"/>
              <a:t>		we will write it as</a:t>
            </a:r>
          </a:p>
          <a:p>
            <a:pPr marL="0" indent="0" algn="ctr">
              <a:buNone/>
            </a:pPr>
            <a:r>
              <a:rPr lang="en-US" dirty="0">
                <a:latin typeface="Times New Roman" panose="02020603050405020304" pitchFamily="18" charset="0"/>
              </a:rPr>
              <a:t>(</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 </a:t>
            </a:r>
            <a:r>
              <a:rPr lang="en-US" i="1" dirty="0" err="1">
                <a:latin typeface="Times New Roman" panose="02020603050405020304" pitchFamily="18" charset="0"/>
              </a:rPr>
              <a:t>f</a:t>
            </a:r>
            <a:r>
              <a:rPr lang="en-US" i="1" baseline="-25000" dirty="0" err="1">
                <a:latin typeface="Times New Roman" panose="02020603050405020304" pitchFamily="18" charset="0"/>
              </a:rPr>
              <a:t>k</a:t>
            </a:r>
            <a:r>
              <a:rPr lang="en-US" dirty="0">
                <a:latin typeface="Times New Roman" panose="02020603050405020304" pitchFamily="18" charset="0"/>
              </a:rPr>
              <a:t>)</a:t>
            </a:r>
            <a:r>
              <a:rPr lang="en-US" dirty="0"/>
              <a:t> or </a:t>
            </a: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dirty="0">
                <a:latin typeface="Times New Roman" panose="02020603050405020304" pitchFamily="18" charset="0"/>
              </a:rPr>
              <a:t>, </a:t>
            </a:r>
            <a:r>
              <a:rPr lang="en-US" i="1" dirty="0" err="1">
                <a:latin typeface="Times New Roman" panose="02020603050405020304" pitchFamily="18" charset="0"/>
              </a:rPr>
              <a:t>y</a:t>
            </a:r>
            <a:r>
              <a:rPr lang="en-US" i="1" baseline="-25000" dirty="0" err="1">
                <a:latin typeface="Times New Roman" panose="02020603050405020304" pitchFamily="18" charset="0"/>
              </a:rPr>
              <a:t>k</a:t>
            </a:r>
            <a:r>
              <a:rPr lang="en-US" dirty="0">
                <a:latin typeface="Times New Roman" panose="02020603050405020304" pitchFamily="18" charset="0"/>
              </a:rPr>
              <a:t>)</a:t>
            </a:r>
          </a:p>
          <a:p>
            <a:pPr lvl="1"/>
            <a:r>
              <a:rPr lang="en-US" dirty="0"/>
              <a:t>Thus, </a:t>
            </a:r>
            <a:r>
              <a:rPr lang="en-US" i="1" dirty="0" err="1">
                <a:latin typeface="Times New Roman" panose="02020603050405020304" pitchFamily="18" charset="0"/>
              </a:rPr>
              <a:t>f</a:t>
            </a:r>
            <a:r>
              <a:rPr lang="en-US" i="1" baseline="-25000" dirty="0" err="1">
                <a:latin typeface="Times New Roman" panose="02020603050405020304" pitchFamily="18" charset="0"/>
              </a:rPr>
              <a:t>k</a:t>
            </a:r>
            <a:r>
              <a:rPr lang="en-US" dirty="0">
                <a:latin typeface="Times New Roman" panose="02020603050405020304" pitchFamily="18" charset="0"/>
              </a:rPr>
              <a:t> ≈ </a:t>
            </a:r>
            <a:r>
              <a:rPr lang="en-US" i="1" dirty="0">
                <a:latin typeface="Times New Roman" panose="02020603050405020304" pitchFamily="18" charset="0"/>
              </a:rPr>
              <a:t>f </a:t>
            </a:r>
            <a:r>
              <a:rPr lang="en-US" dirty="0">
                <a:latin typeface="Times New Roman" panose="02020603050405020304" pitchFamily="18" charset="0"/>
              </a:rPr>
              <a:t>(</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a:t>
            </a:r>
            <a:r>
              <a:rPr lang="en-US" dirty="0"/>
              <a:t> and </a:t>
            </a:r>
            <a:r>
              <a:rPr lang="en-US" i="1" dirty="0" err="1">
                <a:latin typeface="Times New Roman" panose="02020603050405020304" pitchFamily="18" charset="0"/>
              </a:rPr>
              <a:t>y</a:t>
            </a:r>
            <a:r>
              <a:rPr lang="en-US" i="1" baseline="-25000" dirty="0" err="1">
                <a:latin typeface="Times New Roman" panose="02020603050405020304" pitchFamily="18" charset="0"/>
              </a:rPr>
              <a:t>k</a:t>
            </a:r>
            <a:r>
              <a:rPr lang="en-US" dirty="0">
                <a:latin typeface="Times New Roman" panose="02020603050405020304" pitchFamily="18" charset="0"/>
              </a:rPr>
              <a:t> ≈ </a:t>
            </a:r>
            <a:r>
              <a:rPr lang="en-US" i="1" dirty="0">
                <a:latin typeface="Times New Roman" panose="02020603050405020304" pitchFamily="18" charset="0"/>
              </a:rPr>
              <a:t>y</a:t>
            </a: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dirty="0">
                <a:latin typeface="Times New Roman" panose="02020603050405020304" pitchFamily="18" charset="0"/>
              </a:rPr>
              <a:t>)</a:t>
            </a:r>
            <a:endParaRPr lang="en-US" dirty="0"/>
          </a:p>
          <a:p>
            <a:pPr marL="0" indent="0" algn="ctr">
              <a:buNone/>
            </a:pPr>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CA" smtClean="0"/>
              <a:t>Approximating the value of an expression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a:t>
            </a:fld>
            <a:endParaRPr lang="en-CA"/>
          </a:p>
        </p:txBody>
      </p:sp>
      <p:pic>
        <p:nvPicPr>
          <p:cNvPr id="16" name="Audio 15">
            <a:hlinkClick r:id="" action="ppaction://media"/>
            <a:extLst>
              <a:ext uri="{FF2B5EF4-FFF2-40B4-BE49-F238E27FC236}">
                <a16:creationId xmlns:a16="http://schemas.microsoft.com/office/drawing/2014/main" id="{F9093CED-D49A-4410-BB65-B81A3533C7F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50680825"/>
      </p:ext>
    </p:extLst>
  </p:cSld>
  <p:clrMapOvr>
    <a:masterClrMapping/>
  </p:clrMapOvr>
  <mc:AlternateContent xmlns:mc="http://schemas.openxmlformats.org/markup-compatibility/2006" xmlns:p14="http://schemas.microsoft.com/office/powerpoint/2010/main">
    <mc:Choice Requires="p14">
      <p:transition spd="slow" p14:dur="2000" advTm="188379"/>
    </mc:Choice>
    <mc:Fallback xmlns="">
      <p:transition spd="slow" advTm="188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Approximating the value of an expression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Given exact values </a:t>
            </a:r>
            <a:r>
              <a:rPr lang="en-US" dirty="0">
                <a:latin typeface="Times New Roman" panose="02020603050405020304" pitchFamily="18" charset="0"/>
              </a:rPr>
              <a:t>(</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 </a:t>
            </a:r>
            <a:r>
              <a:rPr lang="en-US" i="1" dirty="0">
                <a:latin typeface="Times New Roman" panose="02020603050405020304" pitchFamily="18" charset="0"/>
              </a:rPr>
              <a:t>f </a:t>
            </a:r>
            <a:r>
              <a:rPr lang="en-US" dirty="0">
                <a:latin typeface="Times New Roman" panose="02020603050405020304" pitchFamily="18" charset="0"/>
              </a:rPr>
              <a:t>(</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a:t>
            </a:r>
            <a:r>
              <a:rPr lang="en-US" dirty="0"/>
              <a:t> or </a:t>
            </a: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dirty="0">
                <a:latin typeface="Times New Roman" panose="02020603050405020304" pitchFamily="18" charset="0"/>
              </a:rPr>
              <a:t>, </a:t>
            </a:r>
            <a:r>
              <a:rPr lang="en-US" i="1" dirty="0">
                <a:latin typeface="Times New Roman" panose="02020603050405020304" pitchFamily="18" charset="0"/>
              </a:rPr>
              <a:t>y</a:t>
            </a: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dirty="0">
                <a:latin typeface="Times New Roman" panose="02020603050405020304" pitchFamily="18" charset="0"/>
              </a:rPr>
              <a:t>))</a:t>
            </a:r>
            <a:r>
              <a:rPr lang="en-US" dirty="0"/>
              <a:t>, we will</a:t>
            </a:r>
          </a:p>
          <a:p>
            <a:pPr lvl="1"/>
            <a:r>
              <a:rPr lang="en-US" dirty="0"/>
              <a:t>Approximate the value of an interpolating polynomial a point</a:t>
            </a:r>
          </a:p>
          <a:p>
            <a:pPr lvl="1"/>
            <a:r>
              <a:rPr lang="en-US" dirty="0"/>
              <a:t>Approximating the derivative of an expression at a point</a:t>
            </a:r>
          </a:p>
          <a:p>
            <a:pPr lvl="1"/>
            <a:r>
              <a:rPr lang="en-US" dirty="0"/>
              <a:t>Approximating a definite integral</a:t>
            </a:r>
          </a:p>
          <a:p>
            <a:pPr lvl="1"/>
            <a:endParaRPr lang="en-US" dirty="0"/>
          </a:p>
          <a:p>
            <a:r>
              <a:rPr lang="en-US" dirty="0"/>
              <a:t>Exact values may be used when we run simulations:</a:t>
            </a:r>
          </a:p>
          <a:p>
            <a:pPr lvl="1"/>
            <a:r>
              <a:rPr lang="en-US" dirty="0"/>
              <a:t>We have a function </a:t>
            </a:r>
            <a:r>
              <a:rPr lang="en-US" i="1" dirty="0">
                <a:latin typeface="Times New Roman" panose="02020603050405020304" pitchFamily="18" charset="0"/>
              </a:rPr>
              <a:t>y</a:t>
            </a:r>
            <a:r>
              <a:rPr lang="en-US" dirty="0"/>
              <a:t> that describes the potential difference across a battery over time</a:t>
            </a:r>
          </a:p>
          <a:p>
            <a:r>
              <a:rPr lang="en-US" dirty="0"/>
              <a:t>Exact values may be the result of a solution to a simple differential equation with initial- or boundary-values</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CA" smtClean="0"/>
              <a:t>Approximating the value of an expression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4</a:t>
            </a:fld>
            <a:endParaRPr lang="en-CA"/>
          </a:p>
        </p:txBody>
      </p:sp>
      <p:pic>
        <p:nvPicPr>
          <p:cNvPr id="8" name="Audio 7">
            <a:hlinkClick r:id="" action="ppaction://media"/>
            <a:extLst>
              <a:ext uri="{FF2B5EF4-FFF2-40B4-BE49-F238E27FC236}">
                <a16:creationId xmlns:a16="http://schemas.microsoft.com/office/drawing/2014/main" id="{E1EF29E7-9593-4FEA-B5C0-8448729D49D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03880722"/>
      </p:ext>
    </p:extLst>
  </p:cSld>
  <p:clrMapOvr>
    <a:masterClrMapping/>
  </p:clrMapOvr>
  <mc:AlternateContent xmlns:mc="http://schemas.openxmlformats.org/markup-compatibility/2006" xmlns:p14="http://schemas.microsoft.com/office/powerpoint/2010/main">
    <mc:Choice Requires="p14">
      <p:transition spd="slow" p14:dur="2000" advTm="105443"/>
    </mc:Choice>
    <mc:Fallback xmlns="">
      <p:transition spd="slow" advTm="105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Approximating the value of an expression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noAutofit/>
          </a:bodyPr>
          <a:lstStyle/>
          <a:p>
            <a:r>
              <a:rPr lang="en-US" dirty="0"/>
              <a:t>Next, however, we will assume that the samples have significant random error in the samples </a:t>
            </a:r>
            <a:r>
              <a:rPr lang="en-US" i="1" dirty="0" err="1">
                <a:latin typeface="Times New Roman" panose="02020603050405020304" pitchFamily="18" charset="0"/>
              </a:rPr>
              <a:t>f</a:t>
            </a:r>
            <a:r>
              <a:rPr lang="en-US" i="1" baseline="-25000" dirty="0" err="1">
                <a:latin typeface="Times New Roman" panose="02020603050405020304" pitchFamily="18" charset="0"/>
              </a:rPr>
              <a:t>k</a:t>
            </a:r>
            <a:r>
              <a:rPr lang="en-US" i="1" baseline="-25000" dirty="0"/>
              <a:t> </a:t>
            </a:r>
            <a:r>
              <a:rPr lang="en-US" dirty="0"/>
              <a:t> or </a:t>
            </a:r>
            <a:r>
              <a:rPr lang="en-US" i="1" dirty="0" err="1">
                <a:latin typeface="Times New Roman" panose="02020603050405020304" pitchFamily="18" charset="0"/>
              </a:rPr>
              <a:t>y</a:t>
            </a:r>
            <a:r>
              <a:rPr lang="en-US" i="1" baseline="-25000" dirty="0" err="1">
                <a:latin typeface="Times New Roman" panose="02020603050405020304" pitchFamily="18" charset="0"/>
              </a:rPr>
              <a:t>k</a:t>
            </a:r>
            <a:r>
              <a:rPr lang="en-US" dirty="0"/>
              <a:t> values</a:t>
            </a:r>
          </a:p>
          <a:p>
            <a:pPr lvl="1"/>
            <a:r>
              <a:rPr lang="en-US" dirty="0"/>
              <a:t>The previous approximations will be useless</a:t>
            </a:r>
          </a:p>
          <a:p>
            <a:pPr lvl="1"/>
            <a:r>
              <a:rPr lang="en-US" dirty="0"/>
              <a:t>We will expand on linear algebra and introduce the concept of least-squares best-fitting linear regression</a:t>
            </a:r>
          </a:p>
          <a:p>
            <a:pPr lvl="1"/>
            <a:r>
              <a:rPr lang="en-US" dirty="0"/>
              <a:t>The least-squares best-fitting linear or quadratic polynomials will significantly aid us in estimating the underlying values</a:t>
            </a:r>
          </a:p>
          <a:p>
            <a:pPr lvl="1"/>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CA" smtClean="0"/>
              <a:t>Approximating the value of an expression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5</a:t>
            </a:fld>
            <a:endParaRPr lang="en-CA"/>
          </a:p>
        </p:txBody>
      </p:sp>
      <p:pic>
        <p:nvPicPr>
          <p:cNvPr id="12" name="Audio 11">
            <a:hlinkClick r:id="" action="ppaction://media"/>
            <a:extLst>
              <a:ext uri="{FF2B5EF4-FFF2-40B4-BE49-F238E27FC236}">
                <a16:creationId xmlns:a16="http://schemas.microsoft.com/office/drawing/2014/main" id="{52688C12-475E-48E8-B2B5-3EC496196DA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728784811"/>
      </p:ext>
    </p:extLst>
  </p:cSld>
  <p:clrMapOvr>
    <a:masterClrMapping/>
  </p:clrMapOvr>
  <mc:AlternateContent xmlns:mc="http://schemas.openxmlformats.org/markup-compatibility/2006" xmlns:p14="http://schemas.microsoft.com/office/powerpoint/2010/main">
    <mc:Choice Requires="p14">
      <p:transition spd="slow" p14:dur="2000" advTm="118562"/>
    </mc:Choice>
    <mc:Fallback xmlns="">
      <p:transition spd="slow" advTm="118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435130" cy="4525963"/>
          </a:xfrm>
        </p:spPr>
        <p:txBody>
          <a:bodyPr/>
          <a:lstStyle/>
          <a:p>
            <a:r>
              <a:rPr lang="en-US" dirty="0"/>
              <a:t>Following this topic, you now</a:t>
            </a:r>
          </a:p>
          <a:p>
            <a:pPr lvl="1"/>
            <a:r>
              <a:rPr lang="en-US" dirty="0"/>
              <a:t>Have an overview of the ideas to be covered in this topic</a:t>
            </a:r>
          </a:p>
          <a:p>
            <a:pPr lvl="1"/>
            <a:r>
              <a:rPr lang="en-US" dirty="0"/>
              <a:t>Understand that functions representing actual values that are being sampled either in space or time: </a:t>
            </a:r>
            <a:r>
              <a:rPr lang="en-US" i="1" dirty="0">
                <a:latin typeface="Times New Roman" panose="02020603050405020304" pitchFamily="18" charset="0"/>
              </a:rPr>
              <a:t>f </a:t>
            </a:r>
            <a:r>
              <a:rPr lang="en-US" dirty="0">
                <a:latin typeface="Times New Roman" panose="02020603050405020304" pitchFamily="18" charset="0"/>
              </a:rPr>
              <a:t>(</a:t>
            </a:r>
            <a:r>
              <a:rPr lang="en-US" i="1" dirty="0">
                <a:latin typeface="Times New Roman" panose="02020603050405020304" pitchFamily="18" charset="0"/>
              </a:rPr>
              <a:t>x</a:t>
            </a:r>
            <a:r>
              <a:rPr lang="en-US" dirty="0">
                <a:latin typeface="Times New Roman" panose="02020603050405020304" pitchFamily="18" charset="0"/>
              </a:rPr>
              <a:t>)</a:t>
            </a:r>
            <a:r>
              <a:rPr lang="en-US" dirty="0"/>
              <a:t> or </a:t>
            </a:r>
            <a:r>
              <a:rPr lang="en-US" i="1" dirty="0">
                <a:latin typeface="Times New Roman" panose="02020603050405020304" pitchFamily="18" charset="0"/>
              </a:rPr>
              <a:t>y</a:t>
            </a:r>
            <a:r>
              <a:rPr lang="en-US" dirty="0">
                <a:latin typeface="Times New Roman" panose="02020603050405020304" pitchFamily="18" charset="0"/>
              </a:rPr>
              <a:t>(</a:t>
            </a:r>
            <a:r>
              <a:rPr lang="en-US" i="1" dirty="0">
                <a:latin typeface="Times New Roman" panose="02020603050405020304" pitchFamily="18" charset="0"/>
              </a:rPr>
              <a:t>t</a:t>
            </a:r>
            <a:r>
              <a:rPr lang="en-US" dirty="0">
                <a:latin typeface="Times New Roman" panose="02020603050405020304" pitchFamily="18" charset="0"/>
              </a:rPr>
              <a:t>)</a:t>
            </a:r>
          </a:p>
          <a:p>
            <a:pPr lvl="1"/>
            <a:r>
              <a:rPr lang="en-US" dirty="0"/>
              <a:t>Are </a:t>
            </a:r>
            <a:r>
              <a:rPr lang="en-US"/>
              <a:t>aware we can </a:t>
            </a:r>
            <a:r>
              <a:rPr lang="en-US" dirty="0"/>
              <a:t>only sample them periodically:</a:t>
            </a:r>
          </a:p>
          <a:p>
            <a:pPr marL="457200" lvl="1" indent="0" algn="ctr">
              <a:buNone/>
            </a:pPr>
            <a:r>
              <a:rPr lang="en-US" dirty="0"/>
              <a:t>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 = </a:t>
            </a:r>
            <a:r>
              <a:rPr lang="en-US" i="1" dirty="0">
                <a:latin typeface="Times New Roman" panose="02020603050405020304" pitchFamily="18" charset="0"/>
              </a:rPr>
              <a:t>x</a:t>
            </a:r>
            <a:r>
              <a:rPr lang="en-US" baseline="-25000" dirty="0">
                <a:latin typeface="Times New Roman" panose="02020603050405020304" pitchFamily="18" charset="0"/>
              </a:rPr>
              <a:t>0</a:t>
            </a:r>
            <a:r>
              <a:rPr lang="en-US" dirty="0">
                <a:latin typeface="Times New Roman" panose="02020603050405020304" pitchFamily="18" charset="0"/>
              </a:rPr>
              <a:t> + </a:t>
            </a:r>
            <a:r>
              <a:rPr lang="en-US" i="1" dirty="0" err="1">
                <a:latin typeface="Times New Roman" panose="02020603050405020304" pitchFamily="18" charset="0"/>
              </a:rPr>
              <a:t>kh</a:t>
            </a:r>
            <a:r>
              <a:rPr lang="en-US" i="1" dirty="0">
                <a:latin typeface="Times New Roman" panose="02020603050405020304" pitchFamily="18" charset="0"/>
              </a:rPr>
              <a:t> </a:t>
            </a:r>
            <a:r>
              <a:rPr lang="en-US" dirty="0"/>
              <a:t>or</a:t>
            </a:r>
            <a:r>
              <a:rPr lang="en-US" i="1" dirty="0">
                <a:latin typeface="Times New Roman" panose="02020603050405020304" pitchFamily="18" charset="0"/>
              </a:rPr>
              <a:t> </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dirty="0">
                <a:latin typeface="Times New Roman" panose="02020603050405020304" pitchFamily="18" charset="0"/>
              </a:rPr>
              <a:t> = </a:t>
            </a:r>
            <a:r>
              <a:rPr lang="en-US" i="1" dirty="0">
                <a:latin typeface="Times New Roman" panose="02020603050405020304" pitchFamily="18" charset="0"/>
              </a:rPr>
              <a:t>t</a:t>
            </a:r>
            <a:r>
              <a:rPr lang="en-US" baseline="-25000" dirty="0">
                <a:latin typeface="Times New Roman" panose="02020603050405020304" pitchFamily="18" charset="0"/>
              </a:rPr>
              <a:t>0</a:t>
            </a:r>
            <a:r>
              <a:rPr lang="en-US" dirty="0">
                <a:latin typeface="Times New Roman" panose="02020603050405020304" pitchFamily="18" charset="0"/>
              </a:rPr>
              <a:t> + </a:t>
            </a:r>
            <a:r>
              <a:rPr lang="en-US" i="1" dirty="0" err="1">
                <a:latin typeface="Times New Roman" panose="02020603050405020304" pitchFamily="18" charset="0"/>
              </a:rPr>
              <a:t>k</a:t>
            </a:r>
            <a:r>
              <a:rPr lang="en-US" dirty="0" err="1">
                <a:latin typeface="Symbol" panose="05050102010706020507" pitchFamily="18" charset="2"/>
              </a:rPr>
              <a:t>D</a:t>
            </a:r>
            <a:r>
              <a:rPr lang="en-US" i="1" dirty="0" err="1">
                <a:latin typeface="Times New Roman" panose="02020603050405020304" pitchFamily="18" charset="0"/>
              </a:rPr>
              <a:t>t</a:t>
            </a:r>
            <a:endParaRPr lang="en-US" dirty="0"/>
          </a:p>
          <a:p>
            <a:pPr lvl="1"/>
            <a:r>
              <a:rPr lang="en-US" dirty="0"/>
              <a:t>Understand that the samples may either be</a:t>
            </a:r>
          </a:p>
          <a:p>
            <a:pPr lvl="2"/>
            <a:r>
              <a:rPr lang="en-US" dirty="0"/>
              <a:t>Exact:</a:t>
            </a:r>
            <a:r>
              <a:rPr lang="en-US" i="1" dirty="0">
                <a:latin typeface="Times New Roman" panose="02020603050405020304" pitchFamily="18" charset="0"/>
              </a:rPr>
              <a:t> f </a:t>
            </a:r>
            <a:r>
              <a:rPr lang="en-US" dirty="0">
                <a:latin typeface="Times New Roman" panose="02020603050405020304" pitchFamily="18" charset="0"/>
              </a:rPr>
              <a:t>(</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a:t>
            </a:r>
            <a:r>
              <a:rPr lang="en-US" dirty="0"/>
              <a:t> or </a:t>
            </a:r>
            <a:r>
              <a:rPr lang="en-US" i="1" dirty="0">
                <a:latin typeface="Times New Roman" panose="02020603050405020304" pitchFamily="18" charset="0"/>
              </a:rPr>
              <a:t>y</a:t>
            </a: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dirty="0">
                <a:latin typeface="Times New Roman" panose="02020603050405020304" pitchFamily="18" charset="0"/>
              </a:rPr>
              <a:t>)</a:t>
            </a:r>
          </a:p>
          <a:p>
            <a:pPr lvl="2"/>
            <a:r>
              <a:rPr lang="en-US" dirty="0"/>
              <a:t>Combined with error:</a:t>
            </a:r>
            <a:r>
              <a:rPr lang="en-US" i="1" dirty="0">
                <a:latin typeface="Times New Roman" panose="02020603050405020304" pitchFamily="18" charset="0"/>
              </a:rPr>
              <a:t> </a:t>
            </a:r>
            <a:r>
              <a:rPr lang="en-US" i="1" dirty="0" err="1">
                <a:latin typeface="Times New Roman" panose="02020603050405020304" pitchFamily="18" charset="0"/>
              </a:rPr>
              <a:t>f</a:t>
            </a:r>
            <a:r>
              <a:rPr lang="en-US" i="1" baseline="-25000" dirty="0" err="1">
                <a:latin typeface="Times New Roman" panose="02020603050405020304" pitchFamily="18" charset="0"/>
              </a:rPr>
              <a:t>k</a:t>
            </a:r>
            <a:r>
              <a:rPr lang="en-US" dirty="0"/>
              <a:t> or </a:t>
            </a:r>
            <a:r>
              <a:rPr lang="en-US" i="1" dirty="0" err="1">
                <a:latin typeface="Times New Roman" panose="02020603050405020304" pitchFamily="18" charset="0"/>
              </a:rPr>
              <a:t>y</a:t>
            </a:r>
            <a:r>
              <a:rPr lang="en-US" i="1" baseline="-25000" dirty="0" err="1">
                <a:latin typeface="Times New Roman" panose="02020603050405020304" pitchFamily="18" charset="0"/>
              </a:rPr>
              <a:t>k</a:t>
            </a:r>
            <a:endParaRPr lang="en-US" dirty="0"/>
          </a:p>
          <a:p>
            <a:pPr lvl="1"/>
            <a:r>
              <a:rPr lang="en-US" dirty="0"/>
              <a:t>Are aware that we will try to approximate the value of polynomials interpolating these points, the derivatives at</a:t>
            </a:r>
            <a:br>
              <a:rPr lang="en-US" dirty="0"/>
            </a:br>
            <a:r>
              <a:rPr lang="en-US" dirty="0"/>
              <a:t>these points, and integrals over a sequence of these points</a:t>
            </a:r>
          </a:p>
          <a:p>
            <a:pPr lvl="1"/>
            <a:r>
              <a:rPr lang="en-US" dirty="0"/>
              <a:t>Understand the goal is to approximate as closely as possible</a:t>
            </a:r>
            <a:br>
              <a:rPr lang="en-US" dirty="0"/>
            </a:br>
            <a:r>
              <a:rPr lang="en-US" dirty="0"/>
              <a:t>these properties of the actual functions </a:t>
            </a:r>
            <a:r>
              <a:rPr lang="en-US" i="1" dirty="0">
                <a:latin typeface="Times New Roman" panose="02020603050405020304" pitchFamily="18" charset="0"/>
              </a:rPr>
              <a:t>f </a:t>
            </a:r>
            <a:r>
              <a:rPr lang="en-US" dirty="0">
                <a:latin typeface="Times New Roman" panose="02020603050405020304" pitchFamily="18" charset="0"/>
              </a:rPr>
              <a:t>(</a:t>
            </a:r>
            <a:r>
              <a:rPr lang="en-US" i="1" dirty="0">
                <a:latin typeface="Times New Roman" panose="02020603050405020304" pitchFamily="18" charset="0"/>
              </a:rPr>
              <a:t>x</a:t>
            </a:r>
            <a:r>
              <a:rPr lang="en-US" dirty="0">
                <a:latin typeface="Times New Roman" panose="02020603050405020304" pitchFamily="18" charset="0"/>
              </a:rPr>
              <a:t>)</a:t>
            </a:r>
            <a:r>
              <a:rPr lang="en-US" i="1" dirty="0"/>
              <a:t> and </a:t>
            </a:r>
            <a:r>
              <a:rPr lang="en-US" i="1" dirty="0">
                <a:latin typeface="Times New Roman" panose="02020603050405020304" pitchFamily="18" charset="0"/>
              </a:rPr>
              <a:t>y</a:t>
            </a:r>
            <a:r>
              <a:rPr lang="en-US" dirty="0">
                <a:latin typeface="Times New Roman" panose="02020603050405020304" pitchFamily="18" charset="0"/>
              </a:rPr>
              <a:t>(</a:t>
            </a:r>
            <a:r>
              <a:rPr lang="en-US" i="1" dirty="0">
                <a:latin typeface="Times New Roman" panose="02020603050405020304" pitchFamily="18" charset="0"/>
              </a:rPr>
              <a:t>t</a:t>
            </a:r>
            <a:r>
              <a:rPr lang="en-US" dirty="0">
                <a:latin typeface="Times New Roman" panose="02020603050405020304" pitchFamily="18" charset="0"/>
              </a:rPr>
              <a:t>)</a:t>
            </a:r>
            <a:endParaRPr lang="en-US" i="1"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Approximating the value of an expression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6</a:t>
            </a:fld>
            <a:endParaRPr lang="en-CA"/>
          </a:p>
        </p:txBody>
      </p:sp>
      <p:pic>
        <p:nvPicPr>
          <p:cNvPr id="11" name="Audio 10">
            <a:hlinkClick r:id="" action="ppaction://media"/>
            <a:extLst>
              <a:ext uri="{FF2B5EF4-FFF2-40B4-BE49-F238E27FC236}">
                <a16:creationId xmlns:a16="http://schemas.microsoft.com/office/drawing/2014/main" id="{CD814A3A-4A8C-4F4C-800C-F6B55AF8CFA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xmlns:p14="http://schemas.microsoft.com/office/powerpoint/2010/main">
    <mc:Choice Requires="p14">
      <p:transition spd="slow" p14:dur="2000" advTm="118826"/>
    </mc:Choice>
    <mc:Fallback xmlns="">
      <p:transition spd="slow" advTm="118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https://en.wikipedia.org/wiki/Numerical_analysis</a:t>
            </a:r>
          </a:p>
        </p:txBody>
      </p:sp>
      <p:sp>
        <p:nvSpPr>
          <p:cNvPr id="4" name="Footer Placeholder 3"/>
          <p:cNvSpPr>
            <a:spLocks noGrp="1"/>
          </p:cNvSpPr>
          <p:nvPr>
            <p:ph type="ftr" sz="quarter" idx="11"/>
          </p:nvPr>
        </p:nvSpPr>
        <p:spPr/>
        <p:txBody>
          <a:bodyPr/>
          <a:lstStyle/>
          <a:p>
            <a:r>
              <a:rPr lang="en-CA" smtClean="0"/>
              <a:t>Approximating the value of an expression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7</a:t>
            </a:fld>
            <a:endParaRPr lang="en-CA"/>
          </a:p>
        </p:txBody>
      </p:sp>
      <p:pic>
        <p:nvPicPr>
          <p:cNvPr id="5" name="Audio 4">
            <a:hlinkClick r:id="" action="ppaction://media"/>
            <a:extLst>
              <a:ext uri="{FF2B5EF4-FFF2-40B4-BE49-F238E27FC236}">
                <a16:creationId xmlns:a16="http://schemas.microsoft.com/office/drawing/2014/main" id="{928CDBF0-D9DC-4A82-87AE-A279DFA76C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1728"/>
    </mc:Choice>
    <mc:Fallback xmlns="">
      <p:transition spd="slow" advTm="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err="1"/>
              <a:t>Tazik</a:t>
            </a:r>
            <a:r>
              <a:rPr lang="en-US" sz="1800"/>
              <a:t> Shahjahan for pointing out typos.</a:t>
            </a:r>
            <a:endParaRPr lang="en-CA" sz="1800" dirty="0"/>
          </a:p>
        </p:txBody>
      </p:sp>
      <p:sp>
        <p:nvSpPr>
          <p:cNvPr id="4" name="Footer Placeholder 3"/>
          <p:cNvSpPr>
            <a:spLocks noGrp="1"/>
          </p:cNvSpPr>
          <p:nvPr>
            <p:ph type="ftr" sz="quarter" idx="11"/>
          </p:nvPr>
        </p:nvSpPr>
        <p:spPr/>
        <p:txBody>
          <a:bodyPr/>
          <a:lstStyle/>
          <a:p>
            <a:r>
              <a:rPr lang="en-CA" smtClean="0"/>
              <a:t>Approximating the value of an expression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8</a:t>
            </a:fld>
            <a:endParaRPr lang="en-CA"/>
          </a:p>
        </p:txBody>
      </p:sp>
      <p:pic>
        <p:nvPicPr>
          <p:cNvPr id="7" name="Audio 6">
            <a:hlinkClick r:id="" action="ppaction://media"/>
            <a:extLst>
              <a:ext uri="{FF2B5EF4-FFF2-40B4-BE49-F238E27FC236}">
                <a16:creationId xmlns:a16="http://schemas.microsoft.com/office/drawing/2014/main" id="{718CC8B1-5C10-42BE-A05E-D186C74E8F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21"/>
    </mc:Choice>
    <mc:Fallback xmlns="">
      <p:transition spd="slow" advTm="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CA" smtClean="0"/>
              <a:t>Approximating the value of an expression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9</a:t>
            </a:fld>
            <a:endParaRPr lang="en-CA"/>
          </a:p>
        </p:txBody>
      </p:sp>
      <p:pic>
        <p:nvPicPr>
          <p:cNvPr id="8" name="Audio 7">
            <a:hlinkClick r:id="" action="ppaction://media"/>
            <a:extLst>
              <a:ext uri="{FF2B5EF4-FFF2-40B4-BE49-F238E27FC236}">
                <a16:creationId xmlns:a16="http://schemas.microsoft.com/office/drawing/2014/main" id="{D23E4374-F87D-4214-96CF-B496C02A73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890"/>
    </mc:Choice>
    <mc:Fallback xmlns="">
      <p:transition spd="slow" advTm="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1.4|21.9|43.5|44.8|28.1"/>
</p:tagLst>
</file>

<file path=ppt/tags/tag2.xml><?xml version="1.0" encoding="utf-8"?>
<p:tagLst xmlns:a="http://schemas.openxmlformats.org/drawingml/2006/main" xmlns:r="http://schemas.openxmlformats.org/officeDocument/2006/relationships" xmlns:p="http://schemas.openxmlformats.org/presentationml/2006/main">
  <p:tag name="TIMING" val="|16|25|12.7|7.1|5.9|10.3"/>
</p:tagLst>
</file>

<file path=ppt/tags/tag3.xml><?xml version="1.0" encoding="utf-8"?>
<p:tagLst xmlns:a="http://schemas.openxmlformats.org/drawingml/2006/main" xmlns:r="http://schemas.openxmlformats.org/officeDocument/2006/relationships" xmlns:p="http://schemas.openxmlformats.org/presentationml/2006/main">
  <p:tag name="TIMING" val="|68|10.3|10.3"/>
</p:tagLst>
</file>

<file path=ppt/tags/tag4.xml><?xml version="1.0" encoding="utf-8"?>
<p:tagLst xmlns:a="http://schemas.openxmlformats.org/drawingml/2006/main" xmlns:r="http://schemas.openxmlformats.org/officeDocument/2006/relationships" xmlns:p="http://schemas.openxmlformats.org/presentationml/2006/main">
  <p:tag name="TIMING" val="|32.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93376</TotalTime>
  <Words>792</Words>
  <Application>Microsoft Office PowerPoint</Application>
  <PresentationFormat>On-screen Show (4:3)</PresentationFormat>
  <Paragraphs>77</Paragraphs>
  <Slides>10</Slides>
  <Notes>0</Notes>
  <HiddenSlides>0</HiddenSlides>
  <MMClips>10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vt:i4>
      </vt:variant>
    </vt:vector>
  </HeadingPairs>
  <TitlesOfParts>
    <vt:vector size="21" baseType="lpstr">
      <vt:lpstr>ＭＳ Ｐゴシック</vt:lpstr>
      <vt:lpstr>Arial</vt:lpstr>
      <vt:lpstr>Bookman Old Style</vt:lpstr>
      <vt:lpstr>Calibri</vt:lpstr>
      <vt:lpstr>Cambria</vt:lpstr>
      <vt:lpstr>Consolas</vt:lpstr>
      <vt:lpstr>Constantia</vt:lpstr>
      <vt:lpstr>Georgia</vt:lpstr>
      <vt:lpstr>Symbol</vt:lpstr>
      <vt:lpstr>Times New Roman</vt:lpstr>
      <vt:lpstr>Office Theme</vt:lpstr>
      <vt:lpstr>Approximating the value of an expression</vt:lpstr>
      <vt:lpstr>Introduction</vt:lpstr>
      <vt:lpstr>Approximating the value of an expression</vt:lpstr>
      <vt:lpstr>Approximating the value of an expression</vt:lpstr>
      <vt:lpstr>Approximating the value of an expression</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1627</cp:revision>
  <dcterms:created xsi:type="dcterms:W3CDTF">2020-04-30T19:27:29Z</dcterms:created>
  <dcterms:modified xsi:type="dcterms:W3CDTF">2024-04-12T19:01:01Z</dcterms:modified>
</cp:coreProperties>
</file>